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BD838-039B-919E-5249-867287B893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5D1BC9-4C41-22C9-D394-7F09BD28C1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4D304C-AE1D-BA0F-AED0-E8B91FE7E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66F5-B319-4BDE-8984-38839E72345F}" type="datetimeFigureOut">
              <a:rPr lang="en-IN" smtClean="0"/>
              <a:t>18-03-2026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86BE4F-BAE4-3305-FD19-AB24220A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00150-01D8-5F85-16BA-6E9EE0ECD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FD81-B8A9-4BDC-82B0-443F789435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9002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E3703-12EB-63E2-4FFF-26EE83E39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728AB4-0CC6-2D02-162D-2594CC7599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A4C612-DB40-63DA-381F-CBA2CBE21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66F5-B319-4BDE-8984-38839E72345F}" type="datetimeFigureOut">
              <a:rPr lang="en-IN" smtClean="0"/>
              <a:t>18-03-2026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56C91-49A9-FAD5-E94A-5D62A050E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72B94-71C3-4867-0DBC-56535E696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FD81-B8A9-4BDC-82B0-443F789435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6972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41286C-E3E9-AA5A-0189-09D5F78A2C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D7B8E9-C30F-187A-D35C-563D5681A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04EE58-9707-B3AC-3378-B9AC44A9C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66F5-B319-4BDE-8984-38839E72345F}" type="datetimeFigureOut">
              <a:rPr lang="en-IN" smtClean="0"/>
              <a:t>18-03-2026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6DE0D8-FFB1-E8A4-30C8-FD40CD070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81B4D-5FDB-22CD-8611-9E74526A6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FD81-B8A9-4BDC-82B0-443F789435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76802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EDE3E-EA02-FACC-CB5F-3F4696774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2E0CC-FCF9-9EAE-B8D7-C374F48BE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CF41E3-2ABB-3008-C176-DDFFB9784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66F5-B319-4BDE-8984-38839E72345F}" type="datetimeFigureOut">
              <a:rPr lang="en-IN" smtClean="0"/>
              <a:t>18-03-2026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C959A-8D49-34D7-F98A-BFC8F8145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00DD36-C9BF-E8BD-5F4C-5D365B808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FD81-B8A9-4BDC-82B0-443F789435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9947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F677C-87BC-4230-C360-AD2A581AE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E432E8-4FFF-E98C-82BF-D4166FE57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D28F9E-E079-B1C0-6B01-12AB156CD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66F5-B319-4BDE-8984-38839E72345F}" type="datetimeFigureOut">
              <a:rPr lang="en-IN" smtClean="0"/>
              <a:t>18-03-2026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F5B85-1698-CE0F-895D-9BEBCC07D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C9268D-A0AB-2778-2068-DC016AC3E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FD81-B8A9-4BDC-82B0-443F789435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749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C13B5-82C8-82E3-36FA-F6BF813EE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7E6DB-7809-9BF6-9615-DD9DD0A8FB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C9D920-08FC-0FFB-5B3C-79F1BDE3EC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2C4FAF-7B39-D574-51DA-DDFD9F843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66F5-B319-4BDE-8984-38839E72345F}" type="datetimeFigureOut">
              <a:rPr lang="en-IN" smtClean="0"/>
              <a:t>18-03-2026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09D65A-407A-3A47-6441-23384B334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63D0EB-DCE6-4DC4-9EC4-8D400215A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FD81-B8A9-4BDC-82B0-443F789435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7030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04166-653B-F62B-510F-061EDB732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DC9898-DAFA-80CB-ED07-8E81874EE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F4C35D-3674-B886-4E94-61FD45BC09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4EB926-B3E0-AC30-33BD-F718DBF913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543437-BFE0-B1D6-BD73-2632355B6E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7F2D8A-CEFA-F24F-09BE-A695070A0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66F5-B319-4BDE-8984-38839E72345F}" type="datetimeFigureOut">
              <a:rPr lang="en-IN" smtClean="0"/>
              <a:t>18-03-2026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06B13A-0333-0B5F-E807-11405C45E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591E7C-22D0-D45B-BBA5-1D672271F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FD81-B8A9-4BDC-82B0-443F789435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2402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0E69D-0019-6026-F32C-53C1D7E25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0D2900-3DF7-A751-E2A3-0BE293271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66F5-B319-4BDE-8984-38839E72345F}" type="datetimeFigureOut">
              <a:rPr lang="en-IN" smtClean="0"/>
              <a:t>18-03-2026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C0CE55-54D5-9EA6-6228-406276BC4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FA6DF7-EE9F-DCD1-8A09-145C76031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FD81-B8A9-4BDC-82B0-443F789435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70581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9EF91D-0212-7F8E-02CA-BBE22B3EA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66F5-B319-4BDE-8984-38839E72345F}" type="datetimeFigureOut">
              <a:rPr lang="en-IN" smtClean="0"/>
              <a:t>18-03-2026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A1F776-D089-991A-F6D5-565735E95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DF8BB2-4DA8-3586-5FCD-1C1BFFFD5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FD81-B8A9-4BDC-82B0-443F789435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5170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81A12-082E-8121-4670-5B8D830F6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AD5B1-4FBF-4E6C-A1D6-D6FF54696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97CD2E-7B24-56B2-6E46-FC96DA7AB7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1E976A-8A3D-EC66-E2E5-6A1377F32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66F5-B319-4BDE-8984-38839E72345F}" type="datetimeFigureOut">
              <a:rPr lang="en-IN" smtClean="0"/>
              <a:t>18-03-2026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6C5A5A-3250-1D81-9A54-4656464A1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66FBA8-47AA-8E5A-A322-1A1C69ADB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FD81-B8A9-4BDC-82B0-443F789435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9906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6E880-3F31-F5E1-6549-D935F12A2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BEC0F6-981A-3F71-676A-3CBB6C2253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7F53F8-4292-386A-8C88-A668BF0FB8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A74756-018E-09EF-801A-F87B7411D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66F5-B319-4BDE-8984-38839E72345F}" type="datetimeFigureOut">
              <a:rPr lang="en-IN" smtClean="0"/>
              <a:t>18-03-2026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CBE50A-A81C-70F4-17F5-F887834E6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2578F4-5B04-0AA2-90AA-39E5423D7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FFD81-B8A9-4BDC-82B0-443F789435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98318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9C2C7A-E1A9-0D0E-1FB9-C1FBFFD9B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BEFBC5-CB77-CF94-C3BA-84FF1A760D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E24872-7474-3DCB-53DA-3742BD1928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E66F5-B319-4BDE-8984-38839E72345F}" type="datetimeFigureOut">
              <a:rPr lang="en-IN" smtClean="0"/>
              <a:t>18-03-2026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89FC2-3467-D448-5AF9-8DC63610C8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66223-21EF-1EE8-C633-29AA7ED497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FFD81-B8A9-4BDC-82B0-443F789435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66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77E4E-3A53-F215-3EA5-4A6D8ED450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BESSEL’S DIFFRENTIAL EQUATION</a:t>
            </a:r>
            <a:endParaRPr lang="en-IN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44C837-2EB2-3D1F-3629-49AF1CB611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SACHIN AGRAWAL (ASSISTANT PROFESSOR,MATHS )</a:t>
            </a:r>
          </a:p>
          <a:p>
            <a:r>
              <a:rPr lang="en-US" b="1" dirty="0"/>
              <a:t>GOVERNMENT DEGREE COLLEGE BHOJPUR,MORADABAD</a:t>
            </a:r>
            <a:endParaRPr lang="en-IN" b="1" u="sng" dirty="0"/>
          </a:p>
          <a:p>
            <a:endParaRPr lang="en-US" b="1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CB166CD-BF48-44CD-0F9A-855A9491AACA}"/>
              </a:ext>
            </a:extLst>
          </p:cNvPr>
          <p:cNvCxnSpPr>
            <a:cxnSpLocks/>
          </p:cNvCxnSpPr>
          <p:nvPr/>
        </p:nvCxnSpPr>
        <p:spPr>
          <a:xfrm>
            <a:off x="2408903" y="3429000"/>
            <a:ext cx="7354529" cy="0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9402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159C4D4-66AF-8302-9D9A-A1A13BEF5BF5}"/>
                  </a:ext>
                </a:extLst>
              </p:cNvPr>
              <p:cNvSpPr txBox="1"/>
              <p:nvPr/>
            </p:nvSpPr>
            <p:spPr>
              <a:xfrm>
                <a:off x="233680" y="345440"/>
                <a:ext cx="11308080" cy="40148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 differential equation of the form </a:t>
                </a:r>
              </a:p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𝑑</m:t>
                        </m:r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1−</m:t>
                        </m:r>
                        <m:f>
                          <m:f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  <m:f>
                      <m:f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Is called  Bessel’s differential equation. Where n is a constant .It is called order of equation .</a:t>
                </a:r>
              </a:p>
              <a:p>
                <a:endParaRPr lang="en-US" dirty="0"/>
              </a:p>
              <a:p>
                <a:r>
                  <a:rPr lang="en-US" dirty="0"/>
                  <a:t>For solution of Bessel’s differential equation  we consider a power series in ascending powers of  “x”.</a:t>
                </a:r>
              </a:p>
              <a:p>
                <a:endParaRPr lang="en-IN" dirty="0"/>
              </a:p>
              <a:p>
                <a:r>
                  <a:rPr lang="en-IN" dirty="0"/>
                  <a:t> Let             y=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IN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</m:sSub>
                      </m:e>
                    </m:nary>
                    <m:sSup>
                      <m:sSup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p>
                    </m:sSup>
                  </m:oMath>
                </a14:m>
                <a:endParaRPr lang="en-IN" dirty="0"/>
              </a:p>
              <a:p>
                <a:endParaRPr lang="en-IN" dirty="0"/>
              </a:p>
              <a:p>
                <a:r>
                  <a:rPr lang="en-IN" dirty="0"/>
                  <a:t>            After putting values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IN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IN" i="1" smtClean="0">
                            <a:latin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n-IN" i="1" smtClean="0">
                            <a:latin typeface="Cambria Math" panose="02040503050406030204" pitchFamily="18" charset="0"/>
                          </a:rPr>
                          <m:t>𝑑</m:t>
                        </m:r>
                        <m:sSup>
                          <m:sSupPr>
                            <m:ctrlPr>
                              <a:rPr lang="en-IN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2 </m:t>
                            </m:r>
                          </m:sup>
                        </m:sSup>
                      </m:den>
                    </m:f>
                  </m:oMath>
                </a14:m>
                <a:r>
                  <a:rPr lang="en-IN" dirty="0"/>
                  <a:t> 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IN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IN" dirty="0"/>
                  <a:t>  and y in above equation we find two indicial roots k=n and k=-n </a:t>
                </a:r>
              </a:p>
              <a:p>
                <a:endParaRPr lang="en-IN" dirty="0"/>
              </a:p>
              <a:p>
                <a:r>
                  <a:rPr lang="en-IN" dirty="0"/>
                  <a:t>   Case-1          for k=n  The solution of equation is called Bessel’s function of first kind .It is denoted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159C4D4-66AF-8302-9D9A-A1A13BEF5B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680" y="345440"/>
                <a:ext cx="11308080" cy="4014817"/>
              </a:xfrm>
              <a:prstGeom prst="rect">
                <a:avLst/>
              </a:prstGeom>
              <a:blipFill>
                <a:blip r:embed="rId2"/>
                <a:stretch>
                  <a:fillRect l="-431" t="-912" b="-152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206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AC8CAB2-9357-E7AB-52F4-BF0BA81D2661}"/>
                  </a:ext>
                </a:extLst>
              </p:cNvPr>
              <p:cNvSpPr txBox="1"/>
              <p:nvPr/>
            </p:nvSpPr>
            <p:spPr>
              <a:xfrm>
                <a:off x="245806" y="285135"/>
                <a:ext cx="11316929" cy="46894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IN" dirty="0"/>
                  <a:t> =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IN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IN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p>
                      <m:e>
                        <m:sSup>
                          <m:sSupPr>
                            <m:ctrlPr>
                              <a:rPr lang="en-IN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(−1)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p>
                        </m:sSup>
                      </m:e>
                    </m:nary>
                    <m:sSup>
                      <m:sSupPr>
                        <m:ctrlPr>
                          <a:rPr lang="en-IN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IN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num>
                              <m:den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</m:sup>
                    </m:sSup>
                    <m:f>
                      <m:fPr>
                        <m:ctrlPr>
                          <a:rPr lang="en-IN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!(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)!</m:t>
                        </m:r>
                      </m:den>
                    </m:f>
                  </m:oMath>
                </a14:m>
                <a:endParaRPr lang="en-IN" dirty="0"/>
              </a:p>
              <a:p>
                <a:endParaRPr lang="en-IN" dirty="0"/>
              </a:p>
              <a:p>
                <a:r>
                  <a:rPr lang="en-IN" dirty="0"/>
                  <a:t> Case -2   When  k=-n</a:t>
                </a:r>
              </a:p>
              <a:p>
                <a:endParaRPr lang="en-IN" dirty="0"/>
              </a:p>
              <a:p>
                <a:r>
                  <a:rPr lang="en-IN" dirty="0"/>
                  <a:t>                 The series solution is obtained by replacing n into –n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IN" dirty="0"/>
              </a:p>
              <a:p>
                <a:endParaRPr lang="en-IN" dirty="0"/>
              </a:p>
              <a:p>
                <a:pPr algn="ctr"/>
                <a:r>
                  <a:rPr lang="en-IN" dirty="0"/>
                  <a:t>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IN" dirty="0"/>
                  <a:t> =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IN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IN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p>
                      <m:e>
                        <m:sSup>
                          <m:sSupPr>
                            <m:ctrlPr>
                              <a:rPr lang="en-IN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(−1)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p>
                        </m:sSup>
                      </m:e>
                    </m:nary>
                    <m:sSup>
                      <m:sSupPr>
                        <m:ctrlPr>
                          <a:rPr lang="en-IN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IN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num>
                              <m:den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</m:sup>
                    </m:sSup>
                    <m:f>
                      <m:fPr>
                        <m:ctrlPr>
                          <a:rPr lang="en-IN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!(−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)!</m:t>
                        </m:r>
                      </m:den>
                    </m:f>
                  </m:oMath>
                </a14:m>
                <a:endParaRPr lang="en-IN" dirty="0"/>
              </a:p>
              <a:p>
                <a:pPr algn="ctr"/>
                <a:endParaRPr lang="en-IN" dirty="0"/>
              </a:p>
              <a:p>
                <a:r>
                  <a:rPr lang="en-IN" dirty="0"/>
                  <a:t>                   above solution is called Bessel’s function of second kind . It is also denoted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IN" dirty="0"/>
                  <a:t> .</a:t>
                </a:r>
              </a:p>
              <a:p>
                <a:endParaRPr lang="en-IN" dirty="0"/>
              </a:p>
              <a:p>
                <a:r>
                  <a:rPr lang="en-IN" dirty="0"/>
                  <a:t>         General Solution of Bessel’s  equation is </a:t>
                </a:r>
              </a:p>
              <a:p>
                <a:endParaRPr lang="en-IN" dirty="0"/>
              </a:p>
              <a:p>
                <a:r>
                  <a:rPr lang="en-IN" dirty="0"/>
                  <a:t>                                                                                  y =A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IN" dirty="0"/>
                  <a:t> + B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IN" dirty="0"/>
                  <a:t> </a:t>
                </a:r>
              </a:p>
              <a:p>
                <a:endParaRPr lang="en-IN" dirty="0"/>
              </a:p>
              <a:p>
                <a:r>
                  <a:rPr lang="en-IN" dirty="0"/>
                  <a:t>                  where A and B are arbitrary constants.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AC8CAB2-9357-E7AB-52F4-BF0BA81D26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806" y="285135"/>
                <a:ext cx="11316929" cy="4689489"/>
              </a:xfrm>
              <a:prstGeom prst="rect">
                <a:avLst/>
              </a:prstGeom>
              <a:blipFill>
                <a:blip r:embed="rId2"/>
                <a:stretch>
                  <a:fillRect b="-117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0997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DC7E495-E0EA-E1B7-DD08-93B42E7AD3F5}"/>
              </a:ext>
            </a:extLst>
          </p:cNvPr>
          <p:cNvSpPr txBox="1"/>
          <p:nvPr/>
        </p:nvSpPr>
        <p:spPr>
          <a:xfrm flipV="1">
            <a:off x="1455174" y="774150"/>
            <a:ext cx="99895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u="sng" dirty="0"/>
          </a:p>
          <a:p>
            <a:r>
              <a:rPr lang="en-IN" dirty="0"/>
              <a:t>         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979C68A-E61B-4F7F-B3B0-06A6B3A6F488}"/>
                  </a:ext>
                </a:extLst>
              </p:cNvPr>
              <p:cNvSpPr txBox="1"/>
              <p:nvPr/>
            </p:nvSpPr>
            <p:spPr>
              <a:xfrm>
                <a:off x="196645" y="276823"/>
                <a:ext cx="12777502" cy="43657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u="sng" dirty="0"/>
                  <a:t>Bessel’s  function  of  zeroth order :</a:t>
                </a:r>
              </a:p>
              <a:p>
                <a:r>
                  <a:rPr lang="en-US" dirty="0"/>
                  <a:t>It is denoted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IN" dirty="0"/>
                  <a:t>.It is obtained by putting n=0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IN" dirty="0"/>
                  <a:t> .</a:t>
                </a:r>
              </a:p>
              <a:p>
                <a:r>
                  <a:rPr lang="en-IN" dirty="0"/>
                  <a:t>                    </a:t>
                </a:r>
              </a:p>
              <a:p>
                <a:r>
                  <a:rPr lang="en-IN" b="1" dirty="0"/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𝑱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d>
                      <m:dPr>
                        <m:ctrlPr>
                          <a:rPr lang="en-IN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</m:oMath>
                </a14:m>
                <a:r>
                  <a:rPr lang="en-IN" b="1" dirty="0"/>
                  <a:t> = 1 -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IN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IN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IN" b="1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IN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IN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.</m:t>
                            </m:r>
                          </m:sup>
                        </m:sSup>
                        <m:sSup>
                          <m:sSupPr>
                            <m:ctrlPr>
                              <a:rPr lang="en-IN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IN" b="1" dirty="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IN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𝟔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IN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.</m:t>
                            </m:r>
                          </m:sup>
                        </m:sSup>
                        <m:sSup>
                          <m:sSupPr>
                            <m:ctrlPr>
                              <a:rPr lang="en-IN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.</m:t>
                            </m:r>
                          </m:sup>
                        </m:sSup>
                        <m:sSup>
                          <m:sSupPr>
                            <m:ctrlPr>
                              <a:rPr lang="en-IN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𝟔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IN" b="1" dirty="0"/>
                  <a:t> +</a:t>
                </a:r>
                <a14:m>
                  <m:oMath xmlns:m="http://schemas.openxmlformats.org/officeDocument/2006/math">
                    <m:r>
                      <a:rPr lang="en-IN" b="1" i="1" dirty="0" smtClean="0">
                        <a:latin typeface="Cambria Math" panose="02040503050406030204" pitchFamily="18" charset="0"/>
                      </a:rPr>
                      <m:t>⋯⋯</m:t>
                    </m:r>
                    <m:r>
                      <a:rPr lang="en-IN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</m:oMath>
                </a14:m>
                <a:endParaRPr lang="en-IN" b="1" dirty="0"/>
              </a:p>
              <a:p>
                <a:r>
                  <a:rPr lang="en-IN" u="sng" dirty="0"/>
                  <a:t>Recurrence </a:t>
                </a:r>
                <a:r>
                  <a:rPr lang="en-IN" u="sng" dirty="0" err="1"/>
                  <a:t>formulaes</a:t>
                </a:r>
                <a:r>
                  <a:rPr lang="en-IN" u="sng" dirty="0"/>
                  <a:t>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 u="sng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u="sng" smtClean="0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b="0" i="1" u="sng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IN" i="1" u="sng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u="sng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IN" sz="2000" u="sng" dirty="0"/>
              </a:p>
              <a:p>
                <a:pPr marL="457200" indent="-457200">
                  <a:buAutoNum type="arabicPeriod"/>
                </a:pPr>
                <a:r>
                  <a:rPr lang="en-IN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x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IN" sz="20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d>
                      <m:dPr>
                        <m:ctrlPr>
                          <a:rPr lang="en-IN" sz="20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IN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=  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20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IN" sz="20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IN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- 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20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d>
                      <m:dPr>
                        <m:ctrlPr>
                          <a:rPr lang="en-IN" sz="20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IN" sz="2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457200" indent="-457200">
                  <a:buAutoNum type="arabicPeriod"/>
                </a:pPr>
                <a:r>
                  <a:rPr lang="en-IN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x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IN" sz="20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sz="20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IN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=   -n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20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IN" sz="20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000" b="0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0" i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𝑥</m:t>
                    </m:r>
                    <m:sSub>
                      <m:sSubPr>
                        <m:ctrlPr>
                          <a:rPr lang="en-US" sz="20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sz="20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d>
                      <m:dPr>
                        <m:ctrlPr>
                          <a:rPr lang="en-US" sz="20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IN" sz="2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457200" indent="-457200">
                  <a:buAutoNum type="arabicPeriod"/>
                </a:pPr>
                <a:r>
                  <a:rPr lang="en-IN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2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IN" sz="20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d>
                      <m:dPr>
                        <m:ctrlPr>
                          <a:rPr lang="en-IN" sz="20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IN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200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n-US" sz="20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sz="20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d>
                      <m:dPr>
                        <m:ctrlPr>
                          <a:rPr lang="en-IN" sz="200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IN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-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20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d>
                      <m:dPr>
                        <m:ctrlPr>
                          <a:rPr lang="en-IN" sz="20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IN" sz="2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457200" indent="-457200">
                  <a:buAutoNum type="arabicPeriod"/>
                </a:pPr>
                <a:r>
                  <a:rPr lang="en-IN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2n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20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IN" sz="20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IN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= x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IN" sz="20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N" sz="200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𝐽</m:t>
                            </m:r>
                          </m:e>
                          <m:sub>
                            <m:r>
                              <a:rPr lang="en-US" sz="20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20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  <m:d>
                          <m:dPr>
                            <m:ctrlPr>
                              <a:rPr lang="en-US" sz="20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0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𝐽</m:t>
                            </m:r>
                          </m:e>
                          <m:sub>
                            <m:r>
                              <a:rPr lang="en-US" sz="20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2000" b="0" i="1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endParaRPr lang="en-IN" sz="2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IN" sz="20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sz="20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IN" sz="20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IN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IN" sz="200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IN" sz="2000" i="1" dirty="0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dirty="0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000" b="0" i="1" dirty="0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b="0" i="1" dirty="0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  <m:sSub>
                          <m:sSubPr>
                            <m:ctrlPr>
                              <a:rPr lang="en-IN" sz="2000" i="1" dirty="0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dirty="0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𝐽</m:t>
                            </m:r>
                          </m:e>
                          <m:sub>
                            <m:r>
                              <a:rPr lang="en-US" sz="2000" b="0" i="1" dirty="0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sz="20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n-IN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= 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20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sSub>
                      <m:sSubPr>
                        <m:ctrlPr>
                          <a:rPr lang="en-IN" sz="20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IN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(x) </a:t>
                </a:r>
              </a:p>
              <a:p>
                <a:pPr marL="457200" indent="-457200"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IN" sz="20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sz="20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IN" sz="20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IN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IN" sz="200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IN" sz="2000" i="1" dirty="0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dirty="0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000" b="0" i="1" dirty="0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  <m:sSub>
                          <m:sSubPr>
                            <m:ctrlPr>
                              <a:rPr lang="en-IN" sz="2000" i="1" dirty="0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dirty="0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𝐽</m:t>
                            </m:r>
                          </m:e>
                          <m:sub>
                            <m:r>
                              <a:rPr lang="en-US" sz="2000" b="0" i="1" dirty="0" smtClean="0"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sz="20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dirty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n-IN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sz="20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sSub>
                      <m:sSubPr>
                        <m:ctrlPr>
                          <a:rPr lang="en-IN" sz="200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IN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(x)</a:t>
                </a:r>
              </a:p>
              <a:p>
                <a:pPr marL="457200" indent="-457200">
                  <a:buAutoNum type="arabicPeriod"/>
                </a:pPr>
                <a:endParaRPr lang="en-IN" sz="2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457200" indent="-457200">
                  <a:buAutoNum type="arabicPeriod"/>
                </a:pPr>
                <a:endParaRPr lang="en-IN" sz="2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979C68A-E61B-4F7F-B3B0-06A6B3A6F4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645" y="276823"/>
                <a:ext cx="12777502" cy="4365747"/>
              </a:xfrm>
              <a:prstGeom prst="rect">
                <a:avLst/>
              </a:prstGeom>
              <a:blipFill>
                <a:blip r:embed="rId2"/>
                <a:stretch>
                  <a:fillRect l="-573" t="-69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7934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FBA8447-25A1-0C2F-B49C-9949350B2406}"/>
                  </a:ext>
                </a:extLst>
              </p:cNvPr>
              <p:cNvSpPr txBox="1"/>
              <p:nvPr/>
            </p:nvSpPr>
            <p:spPr>
              <a:xfrm>
                <a:off x="668595" y="334296"/>
                <a:ext cx="11071122" cy="3021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u="sng" dirty="0"/>
                  <a:t>Generating function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u="sng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u="sng" smtClean="0">
                            <a:latin typeface="Cambria Math" panose="02040503050406030204" pitchFamily="18" charset="0"/>
                          </a:rPr>
                          <m:t>𝑱</m:t>
                        </m:r>
                      </m:e>
                      <m:sub>
                        <m:r>
                          <a:rPr lang="en-US" b="1" i="1" u="sng" smtClean="0"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IN" b="1" u="sng" dirty="0"/>
                  <a:t>(x):</a:t>
                </a:r>
              </a:p>
              <a:p>
                <a:r>
                  <a:rPr lang="en-IN" dirty="0"/>
                  <a:t>     </a:t>
                </a:r>
              </a:p>
              <a:p>
                <a:r>
                  <a:rPr lang="en-IN" dirty="0"/>
                  <a:t>              e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𝑧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den>
                            </m:f>
                          </m:e>
                        </m:d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IN" dirty="0"/>
                  <a:t>  =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=∞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=−∞</m:t>
                        </m:r>
                      </m:sup>
                      <m:e>
                        <m:sSub>
                          <m:sSubPr>
                            <m:ctrlPr>
                              <a:rPr lang="en-IN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𝐽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IN" dirty="0"/>
                  <a:t>(x)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IN" dirty="0"/>
              </a:p>
              <a:p>
                <a:endParaRPr lang="en-IN" dirty="0"/>
              </a:p>
              <a:p>
                <a:endParaRPr lang="en-IN" dirty="0"/>
              </a:p>
              <a:p>
                <a:r>
                  <a:rPr lang="en-IN" dirty="0"/>
                  <a:t>Where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IN" dirty="0"/>
                  <a:t>(x) is the coefficient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en-IN" dirty="0"/>
                  <a:t>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sSub>
                      <m:sSub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IN" dirty="0"/>
                  <a:t>(x) is the coefficient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IN" dirty="0"/>
                  <a:t>.</a:t>
                </a:r>
              </a:p>
              <a:p>
                <a:endParaRPr lang="en-IN" dirty="0"/>
              </a:p>
              <a:p>
                <a:r>
                  <a:rPr lang="en-IN" dirty="0"/>
                  <a:t>When n is a positive integer then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IN" dirty="0"/>
                  <a:t>(x)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sSub>
                      <m:sSub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IN" dirty="0"/>
                  <a:t>(x)</a:t>
                </a:r>
              </a:p>
              <a:p>
                <a:endParaRPr lang="en-IN" dirty="0"/>
              </a:p>
              <a:p>
                <a:r>
                  <a:rPr lang="en-IN" dirty="0"/>
                  <a:t>When n is positive  or  negative integer then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IN" dirty="0"/>
                  <a:t>(-x)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IN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IN" dirty="0"/>
                  <a:t>(x)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FBA8447-25A1-0C2F-B49C-9949350B24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595" y="334296"/>
                <a:ext cx="11071122" cy="3021789"/>
              </a:xfrm>
              <a:prstGeom prst="rect">
                <a:avLst/>
              </a:prstGeom>
              <a:blipFill>
                <a:blip r:embed="rId2"/>
                <a:stretch>
                  <a:fillRect l="-496" t="-1210" b="-221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344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7317A5D-B7B0-9131-F1C4-7A346074F01C}"/>
                  </a:ext>
                </a:extLst>
              </p:cNvPr>
              <p:cNvSpPr txBox="1"/>
              <p:nvPr/>
            </p:nvSpPr>
            <p:spPr>
              <a:xfrm>
                <a:off x="344129" y="285136"/>
                <a:ext cx="11002297" cy="34550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                       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f>
                          <m:fPr>
                            <m:type m:val="skw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b>
                    </m:sSub>
                  </m:oMath>
                </a14:m>
                <a:r>
                  <a:rPr lang="en-IN" dirty="0"/>
                  <a:t>(x)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IN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IN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e>
                    </m:rad>
                  </m:oMath>
                </a14:m>
                <a:r>
                  <a:rPr lang="en-IN" dirty="0"/>
                  <a:t>  sinx</a:t>
                </a:r>
              </a:p>
              <a:p>
                <a:endParaRPr lang="en-IN" dirty="0"/>
              </a:p>
              <a:p>
                <a:r>
                  <a:rPr lang="en-IN" dirty="0"/>
                  <a:t>                      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f>
                          <m:fPr>
                            <m:type m:val="skw"/>
                            <m:ctrlPr>
                              <a:rPr lang="en-IN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b>
                    </m:sSub>
                  </m:oMath>
                </a14:m>
                <a:r>
                  <a:rPr lang="en-IN" dirty="0"/>
                  <a:t>(x) =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IN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IN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e>
                    </m:rad>
                  </m:oMath>
                </a14:m>
                <a:r>
                  <a:rPr lang="en-IN" dirty="0"/>
                  <a:t>  cosx</a:t>
                </a:r>
              </a:p>
              <a:p>
                <a:endParaRPr lang="en-IN" dirty="0"/>
              </a:p>
              <a:p>
                <a:r>
                  <a:rPr lang="en-IN" dirty="0"/>
                  <a:t>                     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f>
                          <m:fPr>
                            <m:type m:val="skw"/>
                            <m:ctrlPr>
                              <a:rPr lang="en-IN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b>
                    </m:sSub>
                  </m:oMath>
                </a14:m>
                <a:r>
                  <a:rPr lang="en-IN" dirty="0"/>
                  <a:t>(x)   = 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IN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IN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e>
                    </m:rad>
                  </m:oMath>
                </a14:m>
                <a:r>
                  <a:rPr lang="en-IN" dirty="0"/>
                  <a:t>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IN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𝑠𝑖𝑛𝑥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𝑐𝑜𝑠𝑥</m:t>
                        </m:r>
                      </m:e>
                    </m:d>
                  </m:oMath>
                </a14:m>
                <a:endParaRPr lang="en-IN" dirty="0"/>
              </a:p>
              <a:p>
                <a:endParaRPr lang="en-IN" dirty="0"/>
              </a:p>
              <a:p>
                <a:r>
                  <a:rPr lang="en-IN" dirty="0"/>
                  <a:t>                     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f>
                          <m:fPr>
                            <m:type m:val="skw"/>
                            <m:ctrlPr>
                              <a:rPr lang="en-IN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−3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b>
                    </m:sSub>
                  </m:oMath>
                </a14:m>
                <a:r>
                  <a:rPr lang="en-IN" dirty="0"/>
                  <a:t>(x)  =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IN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IN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e>
                    </m:rad>
                  </m:oMath>
                </a14:m>
                <a:r>
                  <a:rPr lang="en-IN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IN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IN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𝑐𝑜𝑠𝑥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𝑠𝑖𝑛𝑥</m:t>
                        </m:r>
                      </m:e>
                    </m:d>
                  </m:oMath>
                </a14:m>
                <a:endParaRPr lang="en-IN" dirty="0"/>
              </a:p>
              <a:p>
                <a:r>
                  <a:rPr lang="en-IN" dirty="0"/>
                  <a:t>                                                                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7317A5D-B7B0-9131-F1C4-7A346074F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129" y="285136"/>
                <a:ext cx="11002297" cy="3455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4754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A7A9D97-C0A9-BBE5-C43D-29F53C851DBD}"/>
              </a:ext>
            </a:extLst>
          </p:cNvPr>
          <p:cNvSpPr txBox="1"/>
          <p:nvPr/>
        </p:nvSpPr>
        <p:spPr>
          <a:xfrm>
            <a:off x="550606" y="3105835"/>
            <a:ext cx="113070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THANK  YOU</a:t>
            </a:r>
            <a:endParaRPr lang="en-IN" sz="3600" b="1" dirty="0"/>
          </a:p>
        </p:txBody>
      </p:sp>
    </p:spTree>
    <p:extLst>
      <p:ext uri="{BB962C8B-B14F-4D97-AF65-F5344CB8AC3E}">
        <p14:creationId xmlns:p14="http://schemas.microsoft.com/office/powerpoint/2010/main" val="2613343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36</Words>
  <Application>Microsoft Office PowerPoint</Application>
  <PresentationFormat>Widescreen</PresentationFormat>
  <Paragraphs>63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Office Theme</vt:lpstr>
      <vt:lpstr>BESSEL’S DIFFRENTIAL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BESSEL’S DIFFRENTIAL EQUATION</dc:title>
  <dc:creator>sachin agarwal</dc:creator>
  <cp:lastModifiedBy>hp</cp:lastModifiedBy>
  <cp:revision>2</cp:revision>
  <dcterms:created xsi:type="dcterms:W3CDTF">2025-12-11T12:53:58Z</dcterms:created>
  <dcterms:modified xsi:type="dcterms:W3CDTF">2026-03-18T04:41:17Z</dcterms:modified>
</cp:coreProperties>
</file>